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2"/>
  </p:notesMasterIdLst>
  <p:sldIdLst>
    <p:sldId id="325" r:id="rId2"/>
    <p:sldId id="298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275" r:id="rId11"/>
  </p:sldIdLst>
  <p:sldSz cx="9144000" cy="5143500" type="screen16x9"/>
  <p:notesSz cx="6858000" cy="9144000"/>
  <p:embeddedFontLst>
    <p:embeddedFont>
      <p:font typeface="Bookman Old Style" panose="02050604050505020204" pitchFamily="18" charset="0"/>
      <p:regular r:id="rId13"/>
      <p:bold r:id="rId14"/>
      <p:italic r:id="rId15"/>
      <p:boldItalic r:id="rId16"/>
    </p:embeddedFont>
    <p:embeddedFont>
      <p:font typeface="Libre Franklin" pitchFamily="2" charset="77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59">
          <p15:clr>
            <a:srgbClr val="A4A3A4"/>
          </p15:clr>
        </p15:guide>
        <p15:guide id="2" pos="1144">
          <p15:clr>
            <a:srgbClr val="A4A3A4"/>
          </p15:clr>
        </p15:guide>
        <p15:guide id="3" pos="1823">
          <p15:clr>
            <a:srgbClr val="9AA0A6"/>
          </p15:clr>
        </p15:guide>
        <p15:guide id="4" pos="2850">
          <p15:clr>
            <a:srgbClr val="9AA0A6"/>
          </p15:clr>
        </p15:guide>
        <p15:guide id="5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05EF689-0B79-493C-9559-1101EF6C3168}">
  <a:tblStyle styleId="{F05EF689-0B79-493C-9559-1101EF6C31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01"/>
    <p:restoredTop sz="94751"/>
  </p:normalViewPr>
  <p:slideViewPr>
    <p:cSldViewPr snapToGrid="0">
      <p:cViewPr varScale="1">
        <p:scale>
          <a:sx n="108" d="100"/>
          <a:sy n="108" d="100"/>
        </p:scale>
        <p:origin x="192" y="1016"/>
      </p:cViewPr>
      <p:guideLst>
        <p:guide orient="horz" pos="959"/>
        <p:guide pos="1144"/>
        <p:guide pos="1823"/>
        <p:guide pos="285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bf603d1862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bf603d1862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1121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c2b98c49b6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1c2b98c49b6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Var Chapter">
  <p:cSld name="1_Var Chapt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12" y="0"/>
            <a:ext cx="3061216" cy="5143500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7781752" y="4788234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spcBef>
                <a:spcPts val="0"/>
              </a:spcBef>
              <a:buNone/>
              <a:defRPr sz="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2">
            <a:alphaModFix/>
          </a:blip>
          <a:srcRect l="4573" t="285" r="4573" b="-284"/>
          <a:stretch/>
        </p:blipFill>
        <p:spPr>
          <a:xfrm>
            <a:off x="22074" y="438289"/>
            <a:ext cx="3039089" cy="186849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649113" y="587918"/>
            <a:ext cx="4836010" cy="267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500"/>
              <a:buFont typeface="Bookman Old Style"/>
              <a:buNone/>
              <a:defRPr sz="45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649112" y="3602321"/>
            <a:ext cx="483601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65" name="Google Shape;65;p14"/>
          <p:cNvCxnSpPr/>
          <p:nvPr/>
        </p:nvCxnSpPr>
        <p:spPr>
          <a:xfrm>
            <a:off x="3649113" y="3432429"/>
            <a:ext cx="483601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ld mit Beschriftung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0" y="3433763"/>
            <a:ext cx="9141562" cy="1709775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>
            <a:spLocks noGrp="1"/>
          </p:cNvSpPr>
          <p:nvPr>
            <p:ph type="pic" idx="2"/>
          </p:nvPr>
        </p:nvSpPr>
        <p:spPr>
          <a:xfrm>
            <a:off x="11" y="0"/>
            <a:ext cx="9144038" cy="3433725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822959" y="3599522"/>
            <a:ext cx="7585298" cy="55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Bookman Old Style"/>
              <a:buNone/>
              <a:defRPr sz="27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822959" y="4286250"/>
            <a:ext cx="7584847" cy="32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dt" idx="10"/>
          </p:nvPr>
        </p:nvSpPr>
        <p:spPr>
          <a:xfrm>
            <a:off x="822960" y="4757060"/>
            <a:ext cx="193863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7781752" y="4757060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2">
            <a:alphaModFix/>
          </a:blip>
          <a:srcRect l="25596" t="24486" r="23893" b="31720"/>
          <a:stretch/>
        </p:blipFill>
        <p:spPr>
          <a:xfrm>
            <a:off x="4235125" y="4693708"/>
            <a:ext cx="760616" cy="368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87" cy="94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822960" y="1477587"/>
            <a:ext cx="3479821" cy="292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Char char=" "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2"/>
          </p:nvPr>
        </p:nvSpPr>
        <p:spPr>
          <a:xfrm>
            <a:off x="4886958" y="1477587"/>
            <a:ext cx="3479821" cy="292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Char char=" "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dt" idx="10"/>
          </p:nvPr>
        </p:nvSpPr>
        <p:spPr>
          <a:xfrm>
            <a:off x="822960" y="4788234"/>
            <a:ext cx="193863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7781752" y="4788234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>
  <p:cSld name="TWO_OBJECTS_WITH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87" cy="94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822960" y="1437064"/>
            <a:ext cx="3479821" cy="5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2"/>
          </p:nvPr>
        </p:nvSpPr>
        <p:spPr>
          <a:xfrm>
            <a:off x="822960" y="2112720"/>
            <a:ext cx="3479821" cy="218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Char char=" "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3"/>
          </p:nvPr>
        </p:nvSpPr>
        <p:spPr>
          <a:xfrm>
            <a:off x="4886958" y="1437064"/>
            <a:ext cx="3479821" cy="5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4"/>
          </p:nvPr>
        </p:nvSpPr>
        <p:spPr>
          <a:xfrm>
            <a:off x="4886958" y="2112719"/>
            <a:ext cx="3479821" cy="218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Char char=" "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dt" idx="10"/>
          </p:nvPr>
        </p:nvSpPr>
        <p:spPr>
          <a:xfrm>
            <a:off x="822960" y="4788234"/>
            <a:ext cx="193863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7781752" y="4788234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Leer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/>
          <p:nvPr/>
        </p:nvSpPr>
        <p:spPr>
          <a:xfrm>
            <a:off x="2381" y="4650944"/>
            <a:ext cx="9141562" cy="492525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822960" y="4754077"/>
            <a:ext cx="193863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ldNum" idx="12"/>
          </p:nvPr>
        </p:nvSpPr>
        <p:spPr>
          <a:xfrm>
            <a:off x="7505354" y="4751195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 rotWithShape="1">
          <a:blip r:embed="rId2">
            <a:alphaModFix/>
          </a:blip>
          <a:srcRect l="25596" t="24486" r="23893" b="31720"/>
          <a:stretch/>
        </p:blipFill>
        <p:spPr>
          <a:xfrm>
            <a:off x="4076720" y="4706813"/>
            <a:ext cx="760616" cy="368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halt mit Beschriftung" type="objTx">
  <p:cSld name="OBJECT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/>
          <p:nvPr/>
        </p:nvSpPr>
        <p:spPr>
          <a:xfrm>
            <a:off x="12" y="0"/>
            <a:ext cx="3490623" cy="5143500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482599" y="589787"/>
            <a:ext cx="2638110" cy="15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Bookman Old Style"/>
              <a:buNone/>
              <a:defRPr sz="23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4094238" y="710738"/>
            <a:ext cx="4446212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Char char=" "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2"/>
          </p:nvPr>
        </p:nvSpPr>
        <p:spPr>
          <a:xfrm>
            <a:off x="482599" y="2282288"/>
            <a:ext cx="2638110" cy="229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dt" idx="10"/>
          </p:nvPr>
        </p:nvSpPr>
        <p:spPr>
          <a:xfrm>
            <a:off x="482599" y="4765320"/>
            <a:ext cx="1313654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sldNum" idx="12"/>
          </p:nvPr>
        </p:nvSpPr>
        <p:spPr>
          <a:xfrm>
            <a:off x="7781752" y="4788234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4" name="Google Shape;124;p23"/>
          <p:cNvPicPr preferRelativeResize="0"/>
          <p:nvPr/>
        </p:nvPicPr>
        <p:blipFill rotWithShape="1">
          <a:blip r:embed="rId2">
            <a:alphaModFix/>
          </a:blip>
          <a:srcRect l="25596" t="24486" r="23893" b="31720"/>
          <a:stretch/>
        </p:blipFill>
        <p:spPr>
          <a:xfrm>
            <a:off x="2360159" y="4667318"/>
            <a:ext cx="760616" cy="368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Agenda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/>
          <p:nvPr/>
        </p:nvSpPr>
        <p:spPr>
          <a:xfrm>
            <a:off x="12" y="0"/>
            <a:ext cx="3061216" cy="5143500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ldNum" idx="12"/>
          </p:nvPr>
        </p:nvSpPr>
        <p:spPr>
          <a:xfrm>
            <a:off x="7900208" y="4735072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 rotWithShape="1">
          <a:blip r:embed="rId2">
            <a:alphaModFix/>
          </a:blip>
          <a:srcRect l="4573" t="285" r="4573" b="-284"/>
          <a:stretch/>
        </p:blipFill>
        <p:spPr>
          <a:xfrm>
            <a:off x="22074" y="438289"/>
            <a:ext cx="3039089" cy="186849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3649113" y="587917"/>
            <a:ext cx="4836010" cy="10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500"/>
              <a:buFont typeface="Bookman Old Style"/>
              <a:buNone/>
              <a:defRPr sz="45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3649112" y="1929810"/>
            <a:ext cx="4836010" cy="275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AutoNum type="arabicPeriod"/>
              <a:defRPr sz="18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131" name="Google Shape;131;p24"/>
          <p:cNvCxnSpPr/>
          <p:nvPr/>
        </p:nvCxnSpPr>
        <p:spPr>
          <a:xfrm>
            <a:off x="3649113" y="1759919"/>
            <a:ext cx="483601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Agenda">
  <p:cSld name="1_Agenda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/>
          <p:nvPr/>
        </p:nvSpPr>
        <p:spPr>
          <a:xfrm>
            <a:off x="12" y="3275006"/>
            <a:ext cx="9144038" cy="1868400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Google Shape;134;p25"/>
          <p:cNvPicPr preferRelativeResize="0"/>
          <p:nvPr/>
        </p:nvPicPr>
        <p:blipFill rotWithShape="1">
          <a:blip r:embed="rId2">
            <a:alphaModFix/>
          </a:blip>
          <a:srcRect l="4573" t="285" r="4573" b="-284"/>
          <a:stretch/>
        </p:blipFill>
        <p:spPr>
          <a:xfrm>
            <a:off x="2933225" y="3275006"/>
            <a:ext cx="3039089" cy="186849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5"/>
          <p:cNvSpPr txBox="1">
            <a:spLocks noGrp="1"/>
          </p:cNvSpPr>
          <p:nvPr>
            <p:ph type="title"/>
          </p:nvPr>
        </p:nvSpPr>
        <p:spPr>
          <a:xfrm>
            <a:off x="580829" y="777547"/>
            <a:ext cx="7904427" cy="10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500"/>
              <a:buFont typeface="Bookman Old Style"/>
              <a:buNone/>
              <a:defRPr sz="45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body" idx="1"/>
          </p:nvPr>
        </p:nvSpPr>
        <p:spPr>
          <a:xfrm>
            <a:off x="580830" y="2119568"/>
            <a:ext cx="7904427" cy="90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ctr">
              <a:lnSpc>
                <a:spcPct val="83333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137" name="Google Shape;137;p25"/>
          <p:cNvCxnSpPr/>
          <p:nvPr/>
        </p:nvCxnSpPr>
        <p:spPr>
          <a:xfrm>
            <a:off x="580829" y="1955861"/>
            <a:ext cx="7904427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>
  <p:cSld name="VERTICAL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822960" y="214952"/>
            <a:ext cx="7543887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1"/>
          </p:nvPr>
        </p:nvSpPr>
        <p:spPr>
          <a:xfrm rot="5400000">
            <a:off x="3184516" y="-780493"/>
            <a:ext cx="2820600" cy="754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0" rIns="34275" bIns="0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400"/>
              <a:buChar char=" "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400"/>
              <a:buChar char="◦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dt" idx="10"/>
          </p:nvPr>
        </p:nvSpPr>
        <p:spPr>
          <a:xfrm>
            <a:off x="822960" y="4788234"/>
            <a:ext cx="193863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ldNum" idx="12"/>
          </p:nvPr>
        </p:nvSpPr>
        <p:spPr>
          <a:xfrm>
            <a:off x="7781752" y="4788234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2381" y="4675909"/>
            <a:ext cx="9141562" cy="486225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2381" y="4706813"/>
            <a:ext cx="9141562" cy="436725"/>
          </a:xfrm>
          <a:prstGeom prst="rect">
            <a:avLst/>
          </a:prstGeom>
          <a:solidFill>
            <a:srgbClr val="24292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822960" y="214952"/>
            <a:ext cx="7543887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Bookman Old Style"/>
              <a:buNone/>
              <a:defRPr sz="3500" b="0" i="0" u="none" strike="noStrike" cap="none">
                <a:solidFill>
                  <a:srgbClr val="3F3F3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822960" y="1581151"/>
            <a:ext cx="7543887" cy="28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marR="0" lvl="0" indent="-31750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Calibri"/>
              <a:buChar char="◦"/>
              <a:defRPr sz="13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292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Calibri"/>
              <a:buChar char="◦"/>
              <a:defRPr sz="10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Calibri"/>
              <a:buChar char="◦"/>
              <a:defRPr sz="10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Calibri"/>
              <a:buChar char="◦"/>
              <a:defRPr sz="10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◦"/>
              <a:defRPr sz="11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◦"/>
              <a:defRPr sz="11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◦"/>
              <a:defRPr sz="11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9845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100"/>
              <a:buFont typeface="Calibri"/>
              <a:buChar char="◦"/>
              <a:defRPr sz="11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22960" y="4788234"/>
            <a:ext cx="193863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7781752" y="4788234"/>
            <a:ext cx="584921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7" name="Google Shape;57;p13"/>
          <p:cNvCxnSpPr/>
          <p:nvPr/>
        </p:nvCxnSpPr>
        <p:spPr>
          <a:xfrm>
            <a:off x="891540" y="1303020"/>
            <a:ext cx="7475245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8" name="Google Shape;58;p13"/>
          <p:cNvPicPr preferRelativeResize="0"/>
          <p:nvPr/>
        </p:nvPicPr>
        <p:blipFill rotWithShape="1">
          <a:blip r:embed="rId11">
            <a:alphaModFix/>
          </a:blip>
          <a:srcRect l="25596" t="24486" r="23893" b="31720"/>
          <a:stretch/>
        </p:blipFill>
        <p:spPr>
          <a:xfrm>
            <a:off x="4076720" y="4706813"/>
            <a:ext cx="760616" cy="36837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4" r:id="rId3"/>
    <p:sldLayoutId id="2147483665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loa.de/2025/06/analyse-und-modernisierungsvorschlag-fuer-die-uhrenindustrie-in-der-region-neuchatel-lausanne-genf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1"/>
          <p:cNvSpPr txBox="1">
            <a:spLocks noGrp="1"/>
          </p:cNvSpPr>
          <p:nvPr>
            <p:ph type="title"/>
          </p:nvPr>
        </p:nvSpPr>
        <p:spPr>
          <a:xfrm>
            <a:off x="3649112" y="587919"/>
            <a:ext cx="4931361" cy="2080854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algn="l"/>
            <a:r>
              <a:rPr lang="en-GB" sz="3200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Modernization Proposal for the Watchmaking Industry in Neuchâtel, Lausanne, and Geneva</a:t>
            </a:r>
          </a:p>
        </p:txBody>
      </p:sp>
      <p:sp>
        <p:nvSpPr>
          <p:cNvPr id="241" name="Google Shape;241;p41"/>
          <p:cNvSpPr txBox="1">
            <a:spLocks noGrp="1"/>
          </p:cNvSpPr>
          <p:nvPr>
            <p:ph type="body" idx="1"/>
          </p:nvPr>
        </p:nvSpPr>
        <p:spPr>
          <a:xfrm>
            <a:off x="3649112" y="3602321"/>
            <a:ext cx="4836010" cy="857475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680"/>
            </a:pPr>
            <a:r>
              <a:rPr lang="en-GB" sz="1200" noProof="0" dirty="0"/>
              <a:t>Daniel </a:t>
            </a:r>
            <a:r>
              <a:rPr lang="en-GB" sz="1200" noProof="0" dirty="0" err="1"/>
              <a:t>Feseha</a:t>
            </a:r>
            <a:r>
              <a:rPr lang="en-GB" sz="1200" noProof="0" dirty="0"/>
              <a:t> Melesse, Owner &amp; Founder</a:t>
            </a:r>
            <a:br>
              <a:rPr lang="en-GB" sz="1200" noProof="0" dirty="0"/>
            </a:br>
            <a:r>
              <a:rPr lang="en-GB" sz="1200" noProof="0" dirty="0"/>
              <a:t>Neuchatel 01.06.2025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BAE227C-8C1F-4073-4A65-8D47E4DAC260}"/>
              </a:ext>
            </a:extLst>
          </p:cNvPr>
          <p:cNvSpPr txBox="1"/>
          <p:nvPr/>
        </p:nvSpPr>
        <p:spPr>
          <a:xfrm>
            <a:off x="3649113" y="2668773"/>
            <a:ext cx="4836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ibre Franklin" pitchFamily="2" charset="77"/>
              </a:rPr>
              <a:t>GRI 14 Minerals starting 2026</a:t>
            </a:r>
          </a:p>
        </p:txBody>
      </p:sp>
    </p:spTree>
    <p:extLst>
      <p:ext uri="{BB962C8B-B14F-4D97-AF65-F5344CB8AC3E}">
        <p14:creationId xmlns:p14="http://schemas.microsoft.com/office/powerpoint/2010/main" val="1713549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C2A2D-0BCB-3783-09DC-3170A40A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Agenda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88694C-09C9-8FB3-6CB8-825632F28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+mj-lt"/>
              <a:buAutoNum type="arabicPeriod"/>
            </a:pPr>
            <a:r>
              <a:rPr lang="en-GB" sz="1200" b="0" i="0" u="none" strike="noStrike" noProof="0" dirty="0">
                <a:solidFill>
                  <a:srgbClr val="000000"/>
                </a:solidFill>
                <a:effectLst/>
              </a:rPr>
              <a:t>Introduction</a:t>
            </a:r>
            <a:r>
              <a:rPr lang="en-GB" sz="1200" noProof="0" dirty="0">
                <a:solidFill>
                  <a:srgbClr val="000000"/>
                </a:solidFill>
              </a:rPr>
              <a:t>: The Swiss Watchmaking Legacy</a:t>
            </a:r>
            <a:endParaRPr lang="en-GB" sz="1200" b="0" i="0" u="none" strike="noStrike" noProof="0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GB" sz="1200" noProof="0" dirty="0">
                <a:solidFill>
                  <a:srgbClr val="000000"/>
                </a:solidFill>
              </a:rPr>
              <a:t>Youth &amp; Workforce Readiness</a:t>
            </a:r>
            <a:endParaRPr lang="en-GB" sz="1200" b="0" i="0" u="none" strike="noStrike" noProof="0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GB" sz="1200" noProof="0" dirty="0">
                <a:solidFill>
                  <a:srgbClr val="000000"/>
                </a:solidFill>
              </a:rPr>
              <a:t>Infrastructure &amp; Financial Support</a:t>
            </a:r>
            <a:endParaRPr lang="en-GB" sz="1200" b="0" i="0" u="none" strike="noStrike" noProof="0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GB" sz="1200" dirty="0">
                <a:solidFill>
                  <a:srgbClr val="000000"/>
                </a:solidFill>
              </a:rPr>
              <a:t>Energy &amp; Sustainability</a:t>
            </a:r>
            <a:endParaRPr lang="en-GB" sz="1200" b="0" i="0" u="none" strike="noStrike" noProof="0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GB" sz="1200" dirty="0">
                <a:solidFill>
                  <a:srgbClr val="000000"/>
                </a:solidFill>
              </a:rPr>
              <a:t>Existing Industry &amp; Emerging Tech</a:t>
            </a:r>
            <a:endParaRPr lang="en-GB" sz="1200" b="0" i="0" u="none" strike="noStrike" noProof="0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GB" sz="1200" dirty="0">
                <a:solidFill>
                  <a:srgbClr val="000000"/>
                </a:solidFill>
              </a:rPr>
              <a:t>Proposal: Zero-Emission Watch Factory</a:t>
            </a:r>
          </a:p>
          <a:p>
            <a:pPr algn="l">
              <a:buFont typeface="+mj-lt"/>
              <a:buAutoNum type="arabicPeriod"/>
            </a:pPr>
            <a:r>
              <a:rPr lang="en-GB" sz="1200" b="0" i="0" u="none" strike="noStrike" noProof="0" dirty="0">
                <a:solidFill>
                  <a:srgbClr val="000000"/>
                </a:solidFill>
                <a:effectLst/>
              </a:rPr>
              <a:t>Conclusion and Call to Action</a:t>
            </a:r>
          </a:p>
          <a:p>
            <a:pPr marL="114300" indent="0" algn="l">
              <a:buNone/>
            </a:pPr>
            <a:r>
              <a:rPr lang="en-GB" sz="1200" b="0" i="0" u="none" strike="noStrike" noProof="0" dirty="0">
                <a:solidFill>
                  <a:srgbClr val="000000"/>
                </a:solidFill>
                <a:effectLst/>
              </a:rPr>
              <a:t>Blog: </a:t>
            </a:r>
            <a:r>
              <a:rPr lang="en-GB" sz="1200" b="0" i="0" u="none" strike="noStrike" noProof="0" dirty="0">
                <a:solidFill>
                  <a:srgbClr val="000000"/>
                </a:solidFill>
                <a:effectLst/>
                <a:hlinkClick r:id="rId2"/>
              </a:rPr>
              <a:t>Analyse und modernisierungsvorschlag für die Uhrenindustrie in der Region Neuchatel, Lausanne und Genf</a:t>
            </a:r>
            <a:endParaRPr lang="en-GB" sz="1200" b="0" i="0" u="none" strike="noStrike" noProof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7970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3F34-5801-F0DC-F0C8-C411A1962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1. Introduction: The Swiss Watchmaking Legacy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D73DE-0B94-2687-F6E7-15779369C19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Global leadership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in luxury watches (Rolex, Patek Philippe, Omega).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Challenges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Digital disruption, sustainability demands, and workforce evolution.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Opportunities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Industry 4.0, renewable energy, and circular economy.</a:t>
            </a:r>
          </a:p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Goal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Transform the region into a hub of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sustainable, high-tech watchmaking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.</a:t>
            </a:r>
          </a:p>
          <a:p>
            <a:endParaRPr lang="en-GB" dirty="0"/>
          </a:p>
        </p:txBody>
      </p:sp>
      <p:pic>
        <p:nvPicPr>
          <p:cNvPr id="1026" name="Picture 2" descr="Swiss Watches">
            <a:extLst>
              <a:ext uri="{FF2B5EF4-FFF2-40B4-BE49-F238E27FC236}">
                <a16:creationId xmlns:a16="http://schemas.microsoft.com/office/drawing/2014/main" id="{FA3FBF91-04C5-40FF-3926-4AFFBD6AFEE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" y="1476000"/>
            <a:ext cx="3481200" cy="292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178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5709F-DCBA-0A66-A72E-B314887D1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2. Youth &amp; Workforce Readiness</a:t>
            </a:r>
            <a:endParaRPr lang="en-GB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3FE0B-D726-54E1-D449-B2047A4A225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Key Insights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Strong interest in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tech &amp; innovation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among young professionals.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EPFL (Lausanne)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&amp;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University of Neuchâtel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offer relevant programs (microengineering, robotics, AI).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Traditional watchmaking apprenticeships need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digital upgrades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.</a:t>
            </a:r>
          </a:p>
          <a:p>
            <a:pPr algn="l"/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Proposed Solutions</a:t>
            </a:r>
          </a:p>
          <a:p>
            <a:pPr algn="l"/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✅ </a:t>
            </a:r>
            <a:r>
              <a:rPr lang="en-DE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"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Watchmaking 4.0" Training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Integrate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AI, 3D printing, robotics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into apprenticeships.</a:t>
            </a:r>
          </a:p>
          <a:p>
            <a:pPr algn="l"/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✅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Startup Collaborations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Partner with EPFL for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advanced manufacturing R&amp;D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.</a:t>
            </a:r>
          </a:p>
          <a:p>
            <a:pPr algn="l"/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✅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Hybrid Roles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Combine craftsmanship with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programming &amp; automation skills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.</a:t>
            </a:r>
          </a:p>
        </p:txBody>
      </p:sp>
      <p:pic>
        <p:nvPicPr>
          <p:cNvPr id="2050" name="Picture 2" descr="EPFL Campus">
            <a:extLst>
              <a:ext uri="{FF2B5EF4-FFF2-40B4-BE49-F238E27FC236}">
                <a16:creationId xmlns:a16="http://schemas.microsoft.com/office/drawing/2014/main" id="{4195DD5C-58F8-0757-8803-E9440800270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" y="1476000"/>
            <a:ext cx="3481200" cy="292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04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28A6-A2E4-A2BC-2F48-47366935E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3. Infrastructure &amp; Financial Support</a:t>
            </a:r>
            <a:endParaRPr lang="en-GB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871C7-537D-1D08-E825-6A43CA0E42E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Strengths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Transport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High-speed rail, Geneva Airport, highways.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Industrial Zones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Plan-les-</a:t>
            </a:r>
            <a:r>
              <a:rPr lang="en-GB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Ouates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 (Geneva), La Chaux-de-Fonds (Neuchâtel).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Digital Infrastructure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5G, </a:t>
            </a:r>
            <a:r>
              <a:rPr lang="en-GB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fiber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 optics, satellite tech.</a:t>
            </a:r>
          </a:p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Funding Sources</a:t>
            </a:r>
          </a:p>
          <a:p>
            <a:pPr algn="l"/>
            <a:r>
              <a:rPr lang="en-DE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💰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Public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</a:t>
            </a:r>
            <a:r>
              <a:rPr lang="en-GB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Innosuisse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, cantonal grants, EU Interreg programs.</a:t>
            </a:r>
            <a:b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💰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Private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Richemont, Swatch Group, Rolex investments.</a:t>
            </a:r>
            <a:b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💰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Green Bonds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For sustainable manufacturing projects.</a:t>
            </a:r>
          </a:p>
        </p:txBody>
      </p:sp>
      <p:pic>
        <p:nvPicPr>
          <p:cNvPr id="3074" name="Picture 2" descr="Geneva Industrial Zone">
            <a:extLst>
              <a:ext uri="{FF2B5EF4-FFF2-40B4-BE49-F238E27FC236}">
                <a16:creationId xmlns:a16="http://schemas.microsoft.com/office/drawing/2014/main" id="{74180425-2ADD-57A7-7402-1AB20A0A99E0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" y="1476000"/>
            <a:ext cx="3481200" cy="292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731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CB4D8-B343-E8F6-F6A6-626F0049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4. Energy &amp; Sustainability</a:t>
            </a:r>
            <a:endParaRPr lang="en-GB" sz="3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F3E3B-993D-6B59-237D-1DE10BF641C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Renewable Energy Potential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Hydropower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Lake Geneva &amp; Jura rivers.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Solar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High potential for industrial rooftop panels.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Geothermal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Pilot projects in Geneva.</a:t>
            </a:r>
          </a:p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Eco-Friendly Production</a:t>
            </a:r>
          </a:p>
          <a:p>
            <a:pPr algn="l"/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♻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Circular Economy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Recycling gold, platinum, and sapphire glass.</a:t>
            </a:r>
            <a:b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🌱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CO₂-Neutral Factories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Hydrogen-powered CNC machines, biogas for heating.</a:t>
            </a:r>
          </a:p>
        </p:txBody>
      </p:sp>
      <p:pic>
        <p:nvPicPr>
          <p:cNvPr id="4098" name="Picture 2" descr="Solar Panels in Switzerland">
            <a:extLst>
              <a:ext uri="{FF2B5EF4-FFF2-40B4-BE49-F238E27FC236}">
                <a16:creationId xmlns:a16="http://schemas.microsoft.com/office/drawing/2014/main" id="{1C38BFA4-B324-8278-6AC6-46C748D6F5A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" y="1476000"/>
            <a:ext cx="3481200" cy="292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87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2BBD8-4AAF-EF67-B98F-55584D58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5. Existing Industry &amp; Emerging Tech</a:t>
            </a:r>
            <a:endParaRPr lang="en-GB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FAC9D-F7A2-BEF5-726D-FBFB352B87E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algn="l"/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Leading Players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Luxury Brands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Rolex, Patek Philippe, Vacheron Constantin.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Suppliers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</a:t>
            </a:r>
            <a:r>
              <a:rPr lang="en-GB" sz="1100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Comadur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 (sapphire glass), </a:t>
            </a:r>
            <a:r>
              <a:rPr lang="en-GB" sz="1100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Rubattel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 &amp; </a:t>
            </a:r>
            <a:r>
              <a:rPr lang="en-GB" sz="1100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Weyermann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 (</a:t>
            </a:r>
            <a:r>
              <a:rPr lang="en-GB" sz="1100" b="0" i="0" u="none" strike="noStrike" dirty="0" err="1">
                <a:solidFill>
                  <a:schemeClr val="tx1"/>
                </a:solidFill>
                <a:effectLst/>
                <a:latin typeface="Libre Franklin" pitchFamily="2" charset="77"/>
              </a:rPr>
              <a:t>microcomponents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).</a:t>
            </a:r>
          </a:p>
          <a:p>
            <a:pPr algn="l"/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Key Technologies</a:t>
            </a:r>
          </a:p>
          <a:p>
            <a:pPr algn="l"/>
            <a:r>
              <a:rPr lang="en-DE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🤖 </a:t>
            </a:r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AI &amp; Robotics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Predictive maintenance, automated quality control.</a:t>
            </a:r>
            <a:b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🖨 </a:t>
            </a:r>
            <a:r>
              <a:rPr lang="en-DE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3</a:t>
            </a:r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D Printing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Rapid prototyping, reduced material waste.</a:t>
            </a:r>
            <a:b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🔗 </a:t>
            </a:r>
            <a:r>
              <a:rPr lang="en-GB" sz="11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Blockchain</a:t>
            </a:r>
            <a:r>
              <a:rPr lang="en-GB" sz="11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Anti-counterfeiting &amp; supply chain transparency.</a:t>
            </a:r>
          </a:p>
        </p:txBody>
      </p:sp>
      <p:pic>
        <p:nvPicPr>
          <p:cNvPr id="5122" name="Picture 2" descr="Swiss Watchmaking Robots">
            <a:extLst>
              <a:ext uri="{FF2B5EF4-FFF2-40B4-BE49-F238E27FC236}">
                <a16:creationId xmlns:a16="http://schemas.microsoft.com/office/drawing/2014/main" id="{47CC6D92-6D02-1746-1590-85396C43995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" y="1476000"/>
            <a:ext cx="3481200" cy="292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904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432B2-69A1-86B1-14DE-570A7F444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6. Proposal: Zero-Emission Watch Factory</a:t>
            </a:r>
            <a:endParaRPr lang="en-GB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C79E9-1B5D-5DFC-A880-BF33FCAE7B1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Pilot Project in Neuchâtel/Geneva</a:t>
            </a:r>
          </a:p>
          <a:p>
            <a:pPr algn="l"/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Core Features</a:t>
            </a:r>
          </a:p>
          <a:p>
            <a:pPr algn="l"/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✅ </a:t>
            </a:r>
            <a:r>
              <a:rPr lang="en-DE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100% 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Renewable Energy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Solar, hydropower, hydrogen backup.</a:t>
            </a:r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✅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Smart Manufacturing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AI-driven robots, digital twins.</a:t>
            </a:r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✅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Circular Production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– Urban mining, modular watch designs.</a:t>
            </a:r>
          </a:p>
          <a:p>
            <a:pPr algn="l"/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Implementation Roadmap</a:t>
            </a:r>
          </a:p>
          <a:p>
            <a:pPr algn="l"/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📅 </a:t>
            </a:r>
            <a:r>
              <a:rPr lang="en-DE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2025-2026</a:t>
            </a: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Feasibility study &amp; funding.</a:t>
            </a:r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📅 </a:t>
            </a:r>
            <a:r>
              <a:rPr lang="en-DE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2027</a:t>
            </a: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Construction begins.</a:t>
            </a:r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📅 </a:t>
            </a:r>
            <a:r>
              <a:rPr lang="en-DE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2028</a:t>
            </a: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Full operation &amp; scaling.</a:t>
            </a:r>
          </a:p>
          <a:p>
            <a:pPr algn="l"/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Expected Benefits</a:t>
            </a:r>
          </a:p>
          <a:p>
            <a:pPr algn="l"/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🌍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Environmental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Zero CO₂ emissions, 30-50% less waste.</a:t>
            </a:r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💼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Economic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New jobs, global leadership in sustainable luxury.</a:t>
            </a:r>
            <a:b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</a:br>
            <a:r>
              <a:rPr lang="en-DE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🔬 </a:t>
            </a:r>
            <a:r>
              <a:rPr lang="en-GB" sz="900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Innovation</a:t>
            </a:r>
            <a:r>
              <a:rPr lang="en-GB" sz="900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: EPFL partnerships, cleantech spin-offs.</a:t>
            </a:r>
          </a:p>
        </p:txBody>
      </p:sp>
      <p:pic>
        <p:nvPicPr>
          <p:cNvPr id="6146" name="Picture 2" descr="Sustainable Factory Concept">
            <a:extLst>
              <a:ext uri="{FF2B5EF4-FFF2-40B4-BE49-F238E27FC236}">
                <a16:creationId xmlns:a16="http://schemas.microsoft.com/office/drawing/2014/main" id="{9FAC63DA-46C1-FBBF-CA41-5138F6A9F44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" y="1476000"/>
            <a:ext cx="3481200" cy="292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782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1A49-4B3F-FC1A-8C47-24CFEC77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i="0" u="none" strike="noStrike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7. Conclusion &amp; Call to Action</a:t>
            </a:r>
            <a:endParaRPr lang="en-GB" sz="3200" dirty="0">
              <a:latin typeface="Bookman Old Style" panose="0205060405050502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97B02-974F-1350-8CF9-D9AB50AB562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2892" y="1477587"/>
            <a:ext cx="7543887" cy="2924325"/>
          </a:xfrm>
        </p:spPr>
        <p:txBody>
          <a:bodyPr>
            <a:normAutofit/>
          </a:bodyPr>
          <a:lstStyle/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"Swiss watchmaking must evolve—combining tradition with sustainability and cutting-edge tech."</a:t>
            </a:r>
            <a:endParaRPr lang="en-GB" b="0" i="0" u="none" strike="noStrike" dirty="0">
              <a:solidFill>
                <a:schemeClr val="tx1"/>
              </a:solidFill>
              <a:effectLst/>
              <a:latin typeface="Libre Franklin" pitchFamily="2" charset="77"/>
            </a:endParaRPr>
          </a:p>
          <a:p>
            <a:pPr algn="l"/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Next Steps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Form a consortium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(watch brands, universities, policymakers).</a:t>
            </a:r>
          </a:p>
          <a:p>
            <a:pPr algn="l">
              <a:spcBef>
                <a:spcPts val="300"/>
              </a:spcBef>
              <a:buFont typeface="+mj-lt"/>
              <a:buAutoNum type="arabicPeriod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Launch a feasibility study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(energy needs, cost analysis).</a:t>
            </a:r>
          </a:p>
          <a:p>
            <a:pPr algn="l">
              <a:spcBef>
                <a:spcPts val="300"/>
              </a:spcBef>
              <a:buFont typeface="+mj-lt"/>
              <a:buAutoNum type="arabicPeriod"/>
            </a:pP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Select a pilot site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 (Neuchâtel for tradition, Geneva for investors).</a:t>
            </a:r>
          </a:p>
          <a:p>
            <a:pPr algn="l"/>
            <a:r>
              <a:rPr lang="en-DE" b="0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🚀 </a:t>
            </a:r>
            <a:r>
              <a:rPr lang="en-GB" b="1" i="0" u="none" strike="noStrike" dirty="0">
                <a:solidFill>
                  <a:schemeClr val="tx1"/>
                </a:solidFill>
                <a:effectLst/>
                <a:latin typeface="Libre Franklin" pitchFamily="2" charset="77"/>
              </a:rPr>
              <a:t>Let’s build the future of Swiss watchmaking—sustainable, smart, and innovative!</a:t>
            </a:r>
            <a:endParaRPr lang="en-GB" b="0" i="0" u="none" strike="noStrike" dirty="0">
              <a:solidFill>
                <a:schemeClr val="tx1"/>
              </a:solidFill>
              <a:effectLst/>
              <a:latin typeface="Libre Franklin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4263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0"/>
          <p:cNvSpPr txBox="1">
            <a:spLocks noGrp="1"/>
          </p:cNvSpPr>
          <p:nvPr>
            <p:ph type="title"/>
          </p:nvPr>
        </p:nvSpPr>
        <p:spPr>
          <a:xfrm>
            <a:off x="822959" y="3599521"/>
            <a:ext cx="7585200" cy="557700"/>
          </a:xfrm>
          <a:prstGeom prst="rect">
            <a:avLst/>
          </a:prstGeom>
        </p:spPr>
        <p:txBody>
          <a:bodyPr spcFirstLastPara="1" wrap="square" lIns="68575" tIns="0" rIns="685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</a:t>
            </a:r>
            <a:r>
              <a:rPr lang="de-DE" dirty="0"/>
              <a:t>o</a:t>
            </a:r>
            <a:r>
              <a:rPr lang="en" dirty="0" err="1"/>
              <a:t>ntakt</a:t>
            </a:r>
            <a:endParaRPr dirty="0"/>
          </a:p>
        </p:txBody>
      </p:sp>
      <p:sp>
        <p:nvSpPr>
          <p:cNvPr id="512" name="Google Shape;512;p60"/>
          <p:cNvSpPr txBox="1"/>
          <p:nvPr/>
        </p:nvSpPr>
        <p:spPr>
          <a:xfrm>
            <a:off x="5007984" y="1481802"/>
            <a:ext cx="26757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b="1" noProof="0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b="1" noProof="0" dirty="0">
                <a:latin typeface="Libre Franklin"/>
                <a:ea typeface="Libre Franklin"/>
                <a:cs typeface="Libre Franklin"/>
                <a:sym typeface="Libre Franklin"/>
              </a:rPr>
              <a:t>Büro Äthiopien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Bole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 Sub City</a:t>
            </a:r>
            <a:b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Woreda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: 12 House </a:t>
            </a: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No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. New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Addis </a:t>
            </a: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Ababa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Ethiopia</a:t>
            </a:r>
            <a:endParaRPr lang="de-DE" noProof="0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noProof="0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noProof="0"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513" name="Google Shape;513;p60"/>
          <p:cNvSpPr txBox="1"/>
          <p:nvPr/>
        </p:nvSpPr>
        <p:spPr>
          <a:xfrm>
            <a:off x="1848248" y="1489904"/>
            <a:ext cx="3194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b="1" noProof="0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b="1" noProof="0" dirty="0">
                <a:latin typeface="Libre Franklin"/>
                <a:ea typeface="Libre Franklin"/>
                <a:cs typeface="Libre Franklin"/>
                <a:sym typeface="Libre Franklin"/>
              </a:rPr>
              <a:t>Büro Deutschland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Adey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Meselesh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 GmbH</a:t>
            </a:r>
            <a:br>
              <a:rPr lang="de-DE" noProof="0" dirty="0">
                <a:latin typeface="Libre Franklin"/>
                <a:ea typeface="Libre Franklin"/>
                <a:cs typeface="Libre Franklin"/>
              </a:rPr>
            </a:b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Schellingstrasse</a:t>
            </a: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 22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80799 München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>
                <a:latin typeface="Libre Franklin"/>
                <a:ea typeface="Libre Franklin"/>
                <a:cs typeface="Libre Franklin"/>
                <a:sym typeface="Libre Franklin"/>
              </a:rPr>
              <a:t>Germany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noProof="0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www.adey-meselesh.de</a:t>
            </a:r>
            <a:endParaRPr lang="de-DE" noProof="0"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514" name="Google Shape;51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3094" y="958075"/>
            <a:ext cx="365250" cy="40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3100" y="585112"/>
            <a:ext cx="365250" cy="29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60"/>
          <p:cNvSpPr txBox="1"/>
          <p:nvPr/>
        </p:nvSpPr>
        <p:spPr>
          <a:xfrm>
            <a:off x="4999150" y="508900"/>
            <a:ext cx="3332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 err="1">
                <a:latin typeface="Libre Franklin"/>
                <a:ea typeface="Libre Franklin"/>
                <a:cs typeface="Libre Franklin"/>
                <a:sym typeface="Libre Franklin"/>
              </a:rPr>
              <a:t>Daniel.Melesse@adey-meselesh.de</a:t>
            </a:r>
            <a:endParaRPr lang="de-DE" noProof="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noProof="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noProof="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+49 – 160 - 91501935</a:t>
            </a:r>
          </a:p>
        </p:txBody>
      </p:sp>
      <p:sp>
        <p:nvSpPr>
          <p:cNvPr id="518" name="Google Shape;518;p60"/>
          <p:cNvSpPr txBox="1"/>
          <p:nvPr/>
        </p:nvSpPr>
        <p:spPr>
          <a:xfrm>
            <a:off x="1848248" y="508900"/>
            <a:ext cx="26757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b="1" noProof="0" dirty="0">
                <a:latin typeface="Libre Franklin"/>
                <a:ea typeface="Libre Franklin"/>
                <a:cs typeface="Libre Franklin"/>
                <a:sym typeface="Libre Franklin"/>
              </a:rPr>
              <a:t>Bitte kontaktieren Sie mich via</a:t>
            </a:r>
            <a:endParaRPr lang="de-DE" noProof="0"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B07936-5F0A-8873-32FF-D55336439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87" y="432983"/>
            <a:ext cx="1087455" cy="9802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678</Words>
  <Application>Microsoft Macintosh PowerPoint</Application>
  <PresentationFormat>On-screen Show (16:9)</PresentationFormat>
  <Paragraphs>78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Libre Franklin</vt:lpstr>
      <vt:lpstr>Arial</vt:lpstr>
      <vt:lpstr>Bookman Old Style</vt:lpstr>
      <vt:lpstr>1_RetrospectVTI</vt:lpstr>
      <vt:lpstr>Modernization Proposal for the Watchmaking Industry in Neuchâtel, Lausanne, and Geneva</vt:lpstr>
      <vt:lpstr>Agenda</vt:lpstr>
      <vt:lpstr>1. Introduction: The Swiss Watchmaking Legacy</vt:lpstr>
      <vt:lpstr>2. Youth &amp; Workforce Readiness</vt:lpstr>
      <vt:lpstr>3. Infrastructure &amp; Financial Support</vt:lpstr>
      <vt:lpstr>4. Energy &amp; Sustainability</vt:lpstr>
      <vt:lpstr>5. Existing Industry &amp; Emerging Tech</vt:lpstr>
      <vt:lpstr>6. Proposal: Zero-Emission Watch Factory</vt:lpstr>
      <vt:lpstr>7. Conclusion &amp; Call to Action</vt:lpstr>
      <vt:lpstr>Kontakt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 Based Supply Chain Management System </dc:title>
  <cp:lastModifiedBy>Daniel Melesse</cp:lastModifiedBy>
  <cp:revision>7</cp:revision>
  <cp:lastPrinted>2024-10-16T13:45:51Z</cp:lastPrinted>
  <dcterms:modified xsi:type="dcterms:W3CDTF">2025-06-01T17:10:47Z</dcterms:modified>
</cp:coreProperties>
</file>